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B9C4"/>
    <a:srgbClr val="2197AA"/>
    <a:srgbClr val="1A2B36"/>
    <a:srgbClr val="D8F7FF"/>
    <a:srgbClr val="55A8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EA2542-F98F-CF44-8C1B-2EE051783420}" v="2" dt="2020-02-25T11:30:22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0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4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4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40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8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2/25/20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0"/>
            <a:ext cx="8797446" cy="6858000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797447" y="0"/>
            <a:ext cx="3394554" cy="6858000"/>
          </a:xfrm>
          <a:prstGeom prst="rect">
            <a:avLst/>
          </a:prstGeom>
          <a:solidFill>
            <a:srgbClr val="4FB9C4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580329" y="0"/>
            <a:ext cx="2943616" cy="6858000"/>
          </a:xfrm>
          <a:prstGeom prst="rect">
            <a:avLst/>
          </a:prstGeom>
          <a:solidFill>
            <a:srgbClr val="4FB9C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9" name="Rectangle 8"/>
          <p:cNvSpPr/>
          <p:nvPr/>
        </p:nvSpPr>
        <p:spPr>
          <a:xfrm>
            <a:off x="8329808" y="0"/>
            <a:ext cx="2379943" cy="6858000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4413" y="3032305"/>
            <a:ext cx="9144000" cy="793390"/>
          </a:xfrm>
        </p:spPr>
        <p:txBody>
          <a:bodyPr>
            <a:normAutofit/>
          </a:bodyPr>
          <a:lstStyle/>
          <a:p>
            <a:pPr algn="l"/>
            <a:r>
              <a:rPr lang="en-US" sz="4800" dirty="0">
                <a:solidFill>
                  <a:schemeClr val="bg1">
                    <a:lumMod val="95000"/>
                  </a:schemeClr>
                </a:solidFill>
              </a:rPr>
              <a:t>At a Glance Sales Guide</a:t>
            </a:r>
            <a:endParaRPr lang="en-US" sz="4400" i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849313"/>
            <a:ext cx="1685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 flipV="1">
            <a:off x="0" y="-17112"/>
            <a:ext cx="9031266" cy="96826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64" y="259034"/>
            <a:ext cx="3941561" cy="333800"/>
          </a:xfrm>
        </p:spPr>
        <p:txBody>
          <a:bodyPr>
            <a:noAutofit/>
          </a:bodyPr>
          <a:lstStyle/>
          <a:p>
            <a:pPr algn="l"/>
            <a:r>
              <a:rPr lang="en-US" sz="1800" b="1" dirty="0"/>
              <a:t>Solutions Summary and Proof Points</a:t>
            </a:r>
            <a:endParaRPr lang="en-US" sz="1800" b="0" dirty="0">
              <a:effectLst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392910"/>
              </p:ext>
            </p:extLst>
          </p:nvPr>
        </p:nvGraphicFramePr>
        <p:xfrm>
          <a:off x="6004003" y="706687"/>
          <a:ext cx="5845619" cy="2523045"/>
        </p:xfrm>
        <a:graphic>
          <a:graphicData uri="http://schemas.openxmlformats.org/drawingml/2006/table">
            <a:tbl>
              <a:tblPr/>
              <a:tblGrid>
                <a:gridCol w="998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2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32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53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139">
                <a:tc>
                  <a:txBody>
                    <a:bodyPr/>
                    <a:lstStyle/>
                    <a:p>
                      <a:pPr fontAlgn="ctr"/>
                      <a:r>
                        <a:rPr lang="sk-SK" sz="14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FEATURES </a:t>
                      </a:r>
                    </a:p>
                  </a:txBody>
                  <a:tcPr marL="116911" marR="116911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A2B3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Competitor </a:t>
                      </a:r>
                      <a:endParaRPr lang="en-US" sz="19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Competitor </a:t>
                      </a:r>
                      <a:endParaRPr lang="en-US" sz="19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Competitor </a:t>
                      </a:r>
                      <a:endParaRPr lang="en-US" sz="19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Competitor </a:t>
                      </a:r>
                      <a:endParaRPr lang="en-US" sz="19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ACME</a:t>
                      </a:r>
                      <a:endParaRPr lang="en-US" sz="1900" dirty="0"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B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142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1</a:t>
                      </a:r>
                      <a:endParaRPr lang="en-US" sz="1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995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2</a:t>
                      </a:r>
                      <a:endParaRPr lang="en-US" sz="1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FB9C4"/>
                          </a:solidFill>
                          <a:effectLst/>
                          <a:latin typeface="+mn-lt"/>
                        </a:rPr>
                        <a:t>Partial</a:t>
                      </a:r>
                      <a:endParaRPr lang="en-US" sz="1900" dirty="0">
                        <a:solidFill>
                          <a:srgbClr val="4FB9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096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3</a:t>
                      </a:r>
                      <a:endParaRPr lang="en-US" sz="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FB9C4"/>
                          </a:solidFill>
                          <a:effectLst/>
                          <a:latin typeface="+mn-lt"/>
                        </a:rPr>
                        <a:t>Partial</a:t>
                      </a:r>
                      <a:endParaRPr lang="en-US" sz="1900" dirty="0">
                        <a:solidFill>
                          <a:srgbClr val="4FB9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FB9C4"/>
                          </a:solidFill>
                          <a:effectLst/>
                          <a:latin typeface="+mn-lt"/>
                        </a:rPr>
                        <a:t>Partial</a:t>
                      </a:r>
                      <a:endParaRPr lang="en-US" sz="1900" dirty="0">
                        <a:solidFill>
                          <a:srgbClr val="4FB9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308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4</a:t>
                      </a:r>
                      <a:endParaRPr lang="en-US" sz="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FB9C4"/>
                          </a:solidFill>
                          <a:effectLst/>
                          <a:latin typeface="+mn-lt"/>
                        </a:rPr>
                        <a:t>Partial</a:t>
                      </a:r>
                      <a:endParaRPr lang="en-US" sz="1900" dirty="0">
                        <a:solidFill>
                          <a:srgbClr val="4FB9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142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5</a:t>
                      </a:r>
                      <a:endParaRPr lang="en-US" sz="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215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6</a:t>
                      </a:r>
                      <a:endParaRPr lang="en-US" sz="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16911" marR="116911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116911" marR="116911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7142"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1A2B36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FEATURE 7</a:t>
                      </a:r>
                      <a:endParaRPr lang="en-US" sz="900" b="1" i="0" dirty="0">
                        <a:solidFill>
                          <a:srgbClr val="1A2B36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1A2B36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US" sz="1900" dirty="0">
                        <a:solidFill>
                          <a:srgbClr val="1A2B36"/>
                        </a:solidFill>
                        <a:effectLst/>
                        <a:latin typeface="+mn-lt"/>
                      </a:endParaRPr>
                    </a:p>
                  </a:txBody>
                  <a:tcPr marL="207844" marR="207844" marT="103922" marB="103922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55A8C4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900" dirty="0">
                        <a:solidFill>
                          <a:srgbClr val="55A8C4"/>
                        </a:solidFill>
                        <a:effectLst/>
                        <a:latin typeface="+mn-lt"/>
                      </a:endParaRPr>
                    </a:p>
                  </a:txBody>
                  <a:tcPr marL="129903" marR="129903" marT="64950" marB="6495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04002" y="632076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76380" y="259034"/>
            <a:ext cx="2282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charset="0"/>
                <a:cs typeface="Calibri" charset="0"/>
              </a:rPr>
              <a:t>Competitive overview</a:t>
            </a:r>
          </a:p>
        </p:txBody>
      </p:sp>
      <p:sp>
        <p:nvSpPr>
          <p:cNvPr id="7" name="Rectangle 6"/>
          <p:cNvSpPr/>
          <p:nvPr/>
        </p:nvSpPr>
        <p:spPr>
          <a:xfrm>
            <a:off x="668018" y="879470"/>
            <a:ext cx="480723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u="none" strike="noStrike" dirty="0">
                <a:solidFill>
                  <a:srgbClr val="2F323B"/>
                </a:solidFill>
                <a:effectLst/>
              </a:rPr>
              <a:t>ACME Platform </a:t>
            </a:r>
            <a:endParaRPr lang="en-US" sz="1400" b="0" dirty="0">
              <a:effectLst/>
            </a:endParaRPr>
          </a:p>
          <a:p>
            <a:br>
              <a:rPr lang="en-US" sz="1300" b="0" dirty="0">
                <a:solidFill>
                  <a:srgbClr val="1A2B36"/>
                </a:solidFill>
                <a:effectLst/>
              </a:rPr>
            </a:br>
            <a:r>
              <a:rPr lang="en-US" sz="1300" b="1" i="0" u="none" strike="noStrike" dirty="0">
                <a:solidFill>
                  <a:srgbClr val="1A2B36"/>
                </a:solidFill>
                <a:effectLst/>
              </a:rPr>
              <a:t>Content Management &amp; eLearning In A Single Platform</a:t>
            </a:r>
            <a:endParaRPr lang="en-US" sz="1300" b="0" dirty="0">
              <a:solidFill>
                <a:srgbClr val="1A2B36"/>
              </a:solidFill>
              <a:effectLst/>
            </a:endParaRPr>
          </a:p>
          <a:p>
            <a:br>
              <a:rPr lang="en-US" b="0" dirty="0">
                <a:effectLst/>
              </a:rPr>
            </a:br>
            <a:endParaRPr lang="en-US" b="0" dirty="0">
              <a:effectLst/>
            </a:endParaRPr>
          </a:p>
          <a:p>
            <a:endParaRPr lang="en-US" sz="1000" dirty="0"/>
          </a:p>
          <a:p>
            <a:br>
              <a:rPr lang="en-US" sz="1000" b="0" dirty="0">
                <a:effectLst/>
              </a:rPr>
            </a:br>
            <a:endParaRPr lang="en-US" sz="1000" b="0" i="0" u="none" strike="noStrike" dirty="0">
              <a:solidFill>
                <a:srgbClr val="D5090A"/>
              </a:solidFill>
              <a:effectLst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377092"/>
              </p:ext>
            </p:extLst>
          </p:nvPr>
        </p:nvGraphicFramePr>
        <p:xfrm>
          <a:off x="668017" y="3847686"/>
          <a:ext cx="4807231" cy="268217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402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78991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3186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bg2">
                              <a:lumMod val="90000"/>
                            </a:schemeClr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706519" y="3847314"/>
            <a:ext cx="23712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</a:rPr>
              <a:t>Use case 1</a:t>
            </a:r>
            <a:endParaRPr lang="en-US" sz="1400" b="0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73827" y="3638158"/>
            <a:ext cx="24014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1400" b="0" dirty="0">
                <a:solidFill>
                  <a:srgbClr val="2197AA"/>
                </a:solidFill>
                <a:effectLst/>
              </a:rPr>
            </a:br>
            <a:r>
              <a:rPr lang="en-US" sz="1400" b="1" i="0" u="none" strike="noStrike" dirty="0">
                <a:solidFill>
                  <a:srgbClr val="2197AA"/>
                </a:solidFill>
                <a:effectLst/>
              </a:rPr>
              <a:t>Use case 2</a:t>
            </a:r>
            <a:endParaRPr lang="en-US" sz="1400" b="0" dirty="0">
              <a:solidFill>
                <a:srgbClr val="2197AA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6519" y="5197245"/>
            <a:ext cx="2367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u="none" strike="noStrike" dirty="0">
                <a:solidFill>
                  <a:srgbClr val="0070C0"/>
                </a:solidFill>
                <a:effectLst/>
              </a:rPr>
              <a:t>Use case 3</a:t>
            </a:r>
            <a:endParaRPr lang="en-US" sz="1400" b="0" dirty="0">
              <a:solidFill>
                <a:srgbClr val="0070C0"/>
              </a:solidFill>
              <a:effectLst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73827" y="5197245"/>
            <a:ext cx="24014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0" u="none" strike="noStrike" dirty="0">
                <a:solidFill>
                  <a:srgbClr val="4FB9C4"/>
                </a:solidFill>
                <a:effectLst/>
              </a:rPr>
              <a:t>Use case 4</a:t>
            </a:r>
            <a:endParaRPr lang="en-US" sz="1400" b="0" dirty="0">
              <a:solidFill>
                <a:srgbClr val="4FB9C4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6519" y="422423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6519" y="4826050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6519" y="452033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32682" y="3488304"/>
            <a:ext cx="4839909" cy="98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0" u="none" strike="noStrike" dirty="0">
                <a:effectLst/>
              </a:rPr>
              <a:t>Top 4 Reasons Customer Choose ACME</a:t>
            </a:r>
            <a:endParaRPr lang="en-US" sz="1600" b="0" dirty="0">
              <a:effectLst/>
            </a:endParaRPr>
          </a:p>
          <a:p>
            <a:br>
              <a:rPr lang="en-US" dirty="0"/>
            </a:b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043343"/>
              </p:ext>
            </p:extLst>
          </p:nvPr>
        </p:nvGraphicFramePr>
        <p:xfrm>
          <a:off x="6004002" y="4043361"/>
          <a:ext cx="5757938" cy="231170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902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5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3116">
                <a:tc>
                  <a:txBody>
                    <a:bodyPr/>
                    <a:lstStyle/>
                    <a:p>
                      <a:pPr rtl="0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Better Visibility</a:t>
                      </a:r>
                      <a:endParaRPr lang="en-US" sz="1400" b="0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</a:t>
                      </a:r>
                    </a:p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Efficiency Gained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</a:t>
                      </a:r>
                    </a:p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 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1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Productivity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</a:t>
                      </a:r>
                    </a:p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 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Ease of Deployment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</a:t>
                      </a:r>
                    </a:p>
                    <a:p>
                      <a:pPr marL="171450" indent="-171450" rtl="0" fontAlgn="base">
                        <a:buFont typeface="Arial" charset="0"/>
                        <a:buChar char="•"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value statement 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5135" y="1596210"/>
            <a:ext cx="5038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Industry’s only cloud-based solution that combines next-gen content management and eLearning functionality into a single solution.</a:t>
            </a:r>
            <a:endParaRPr lang="en-US" sz="1200" b="0" dirty="0"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8018" y="2172289"/>
            <a:ext cx="6096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Gain enterprise-wide visibility in an instant, with cloud-delivered views </a:t>
            </a:r>
            <a:endParaRPr lang="en-US" sz="1100" dirty="0">
              <a:solidFill>
                <a:srgbClr val="D5090A"/>
              </a:solidFill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Ensure your entire organization has the desired level of expertise</a:t>
            </a:r>
            <a:endParaRPr lang="en-US" sz="1100" dirty="0">
              <a:solidFill>
                <a:srgbClr val="D5090A"/>
              </a:solidFill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Auto-provision and assign coursework with one-click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53872" y="3399426"/>
            <a:ext cx="4839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0" u="none" strike="noStrike" dirty="0">
                <a:effectLst/>
              </a:rPr>
              <a:t>Top 4 Use Cases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 flipV="1">
            <a:off x="6004002" y="4601061"/>
            <a:ext cx="2889477" cy="45719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8797446" y="-17111"/>
            <a:ext cx="3394554" cy="101709"/>
          </a:xfrm>
          <a:prstGeom prst="rect">
            <a:avLst/>
          </a:prstGeom>
          <a:solidFill>
            <a:srgbClr val="4FB9C4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580328" y="-17111"/>
            <a:ext cx="2943616" cy="101709"/>
          </a:xfrm>
          <a:prstGeom prst="rect">
            <a:avLst/>
          </a:prstGeom>
          <a:solidFill>
            <a:srgbClr val="4FB9C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29807" y="-17111"/>
            <a:ext cx="2379943" cy="101709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flipV="1">
            <a:off x="6004002" y="5195474"/>
            <a:ext cx="2889477" cy="45719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 flipV="1">
            <a:off x="5993494" y="5742519"/>
            <a:ext cx="2889477" cy="45719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 flipV="1">
            <a:off x="5993494" y="6309349"/>
            <a:ext cx="2889477" cy="45719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 flipV="1">
            <a:off x="0" y="6677527"/>
            <a:ext cx="9031266" cy="191247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8797446" y="6677527"/>
            <a:ext cx="3394554" cy="200891"/>
          </a:xfrm>
          <a:prstGeom prst="rect">
            <a:avLst/>
          </a:prstGeom>
          <a:solidFill>
            <a:srgbClr val="4FB9C4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8580328" y="6677527"/>
            <a:ext cx="2943616" cy="200891"/>
          </a:xfrm>
          <a:prstGeom prst="rect">
            <a:avLst/>
          </a:prstGeom>
          <a:solidFill>
            <a:srgbClr val="4FB9C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329807" y="6677527"/>
            <a:ext cx="2379943" cy="200891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65135" y="557984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65135" y="6181660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65135" y="587594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102507" y="422423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102507" y="4826050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102507" y="452033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061123" y="557984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061123" y="6181660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061123" y="5875948"/>
            <a:ext cx="1662635" cy="348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595959"/>
                </a:solidFill>
                <a:effectLst/>
              </a:rPr>
              <a:t> List use case and benefit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62" name="Rectangle 61"/>
          <p:cNvSpPr/>
          <p:nvPr/>
        </p:nvSpPr>
        <p:spPr>
          <a:xfrm flipV="1">
            <a:off x="665135" y="4146525"/>
            <a:ext cx="98668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 flipV="1">
            <a:off x="653872" y="5488242"/>
            <a:ext cx="986686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flipV="1">
            <a:off x="3086201" y="4150015"/>
            <a:ext cx="986686" cy="45719"/>
          </a:xfrm>
          <a:prstGeom prst="rect">
            <a:avLst/>
          </a:prstGeom>
          <a:solidFill>
            <a:srgbClr val="219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 flipV="1">
            <a:off x="3071632" y="5492467"/>
            <a:ext cx="986686" cy="45719"/>
          </a:xfrm>
          <a:prstGeom prst="rect">
            <a:avLst/>
          </a:prstGeom>
          <a:solidFill>
            <a:srgbClr val="4F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3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/>
          <p:cNvSpPr/>
          <p:nvPr/>
        </p:nvSpPr>
        <p:spPr>
          <a:xfrm>
            <a:off x="5876146" y="5159772"/>
            <a:ext cx="616604" cy="1482697"/>
          </a:xfrm>
          <a:prstGeom prst="rect">
            <a:avLst/>
          </a:prstGeom>
          <a:solidFill>
            <a:srgbClr val="4F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860810" y="3495854"/>
            <a:ext cx="625903" cy="1629585"/>
          </a:xfrm>
          <a:prstGeom prst="rect">
            <a:avLst/>
          </a:prstGeom>
          <a:solidFill>
            <a:srgbClr val="219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6511" y="5159771"/>
            <a:ext cx="616604" cy="14826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61174" y="3495854"/>
            <a:ext cx="625903" cy="162958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-2413" y="3495854"/>
            <a:ext cx="600539" cy="1629585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8714" y="296028"/>
            <a:ext cx="3424481" cy="333800"/>
          </a:xfrm>
        </p:spPr>
        <p:txBody>
          <a:bodyPr>
            <a:noAutofit/>
          </a:bodyPr>
          <a:lstStyle/>
          <a:p>
            <a:pPr algn="l"/>
            <a:r>
              <a:rPr lang="en-US" sz="1800" b="1" dirty="0"/>
              <a:t>Market Landscape and Challenges</a:t>
            </a:r>
            <a:endParaRPr lang="en-US" sz="1800" b="0" dirty="0">
              <a:effectLst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04002" y="632076"/>
            <a:ext cx="184731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7077" y="1214758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i="0" u="none" strike="noStrike" dirty="0">
                <a:solidFill>
                  <a:srgbClr val="2F323B"/>
                </a:solidFill>
                <a:effectLst/>
              </a:rPr>
              <a:t>ACME Platform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2465" y="1929129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650" lvl="1" indent="-171450"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262626"/>
                </a:solidFill>
                <a:effectLst/>
              </a:rPr>
              <a:t>LMS market  is ever-changing: new applications – making it hard to gain visibility</a:t>
            </a:r>
            <a:endParaRPr lang="en-US" sz="1100" dirty="0">
              <a:solidFill>
                <a:srgbClr val="D5090A"/>
              </a:solidFill>
            </a:endParaRPr>
          </a:p>
          <a:p>
            <a:pPr marL="628650" lvl="1" indent="-171450"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262626"/>
                </a:solidFill>
                <a:effectLst/>
              </a:rPr>
              <a:t>Multiple methods to address workforce enablement.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79093" y="1560999"/>
            <a:ext cx="60960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300" b="1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Content Management &amp; LMS systems today falls short</a:t>
            </a:r>
            <a:endParaRPr lang="en-US" sz="1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79093" y="1929129"/>
            <a:ext cx="503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u="none" strike="noStrike" dirty="0">
                <a:solidFill>
                  <a:srgbClr val="262626"/>
                </a:solidFill>
                <a:effectLst/>
              </a:rPr>
              <a:t>Separate tools do not address the full spectrum of issues in today’s workforce enablement challenges.  </a:t>
            </a:r>
            <a:endParaRPr lang="en-US" sz="1200" b="0" dirty="0">
              <a:effectLst/>
            </a:endParaRPr>
          </a:p>
          <a:p>
            <a:endParaRPr lang="en-US" sz="1200" b="0" dirty="0">
              <a:effectLst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954482" y="2384366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8650" lvl="1" indent="-171450"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262626"/>
                </a:solidFill>
                <a:effectLst/>
              </a:rPr>
              <a:t>Workforce onboarding retention rates as low as 25% </a:t>
            </a:r>
            <a:endParaRPr lang="en-US" sz="1100" dirty="0">
              <a:solidFill>
                <a:srgbClr val="D5090A"/>
              </a:solidFill>
            </a:endParaRPr>
          </a:p>
          <a:p>
            <a:pPr marL="628650" lvl="1" indent="-171450" fontAlgn="base">
              <a:buFont typeface="Arial" charset="0"/>
              <a:buChar char="•"/>
            </a:pPr>
            <a:r>
              <a:rPr lang="en-US" sz="1100" b="0" i="0" u="none" strike="noStrike" dirty="0">
                <a:solidFill>
                  <a:srgbClr val="262626"/>
                </a:solidFill>
                <a:effectLst/>
              </a:rPr>
              <a:t>67% of content goes unused by workforce </a:t>
            </a:r>
            <a:endParaRPr lang="en-US" sz="11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-543393" y="4110402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Qualifying Questions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3890" y="3601026"/>
            <a:ext cx="5715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</a:rPr>
              <a:t>Scenario</a:t>
            </a:r>
            <a:r>
              <a:rPr lang="en-US" sz="1200" b="1" i="0" u="none" strike="noStrike" dirty="0">
                <a:solidFill>
                  <a:srgbClr val="0070C0"/>
                </a:solidFill>
                <a:effectLst/>
              </a:rPr>
              <a:t>:</a:t>
            </a:r>
            <a:r>
              <a:rPr lang="en-US" sz="1200" b="1" i="0" u="none" strike="noStrike" dirty="0">
                <a:solidFill>
                  <a:srgbClr val="1A2B36"/>
                </a:solidFill>
                <a:effectLst/>
              </a:rPr>
              <a:t>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After deploying ACME, one of our customers found 15 different tools </a:t>
            </a:r>
            <a:br>
              <a:rPr lang="en-US" sz="1100" b="0" i="0" u="none" strike="noStrike" dirty="0">
                <a:solidFill>
                  <a:srgbClr val="3F3F3F"/>
                </a:solidFill>
                <a:effectLst/>
              </a:rPr>
            </a:b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they were  totally unaware off…</a:t>
            </a:r>
            <a:endParaRPr lang="en-US" sz="1100" b="0" dirty="0">
              <a:effectLst/>
            </a:endParaRPr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Question: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How many different applications does your organization </a:t>
            </a:r>
            <a:br>
              <a:rPr lang="en-US" sz="1100" b="0" i="0" u="none" strike="noStrike" dirty="0">
                <a:solidFill>
                  <a:srgbClr val="3F3F3F"/>
                </a:solidFill>
                <a:effectLst/>
              </a:rPr>
            </a:b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have the team should be using?</a:t>
            </a:r>
            <a:endParaRPr lang="en-US" sz="1100" b="0" dirty="0">
              <a:effectLst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8271" y="4384350"/>
            <a:ext cx="5715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</a:rPr>
              <a:t>Scenario</a:t>
            </a:r>
            <a:r>
              <a:rPr lang="en-US" sz="1200" b="1" i="0" u="none" strike="noStrike" dirty="0">
                <a:solidFill>
                  <a:srgbClr val="0070C0"/>
                </a:solidFill>
                <a:effectLst/>
              </a:rPr>
              <a:t>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Using ACME a customer was able to shorten onboarding </a:t>
            </a:r>
            <a:br>
              <a:rPr lang="en-US" sz="1100" b="0" i="0" u="none" strike="noStrike" dirty="0">
                <a:solidFill>
                  <a:srgbClr val="3F3F3F"/>
                </a:solidFill>
                <a:effectLst/>
              </a:rPr>
            </a:b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from 3 months to 1 month</a:t>
            </a:r>
            <a:endParaRPr lang="en-US" sz="1100" b="0" dirty="0">
              <a:effectLst/>
            </a:endParaRPr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Question: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What do your onboarding timeframes look like by team?</a:t>
            </a:r>
            <a:endParaRPr lang="en-US" sz="1100" b="0" dirty="0">
              <a:effectLst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5641" y="5245540"/>
            <a:ext cx="5715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0070C0"/>
                </a:solidFill>
                <a:effectLst/>
              </a:rPr>
              <a:t>Scenario: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We already have strong process with Google Drive &amp; manual training.</a:t>
            </a:r>
            <a:endParaRPr lang="en-US" sz="1100" b="0" dirty="0">
              <a:effectLst/>
            </a:endParaRPr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Response: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ACME customers see a  30% reduction </a:t>
            </a:r>
            <a:r>
              <a:rPr lang="en-US" sz="1100" dirty="0">
                <a:solidFill>
                  <a:srgbClr val="3F3F3F"/>
                </a:solidFill>
              </a:rPr>
              <a:t>i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n onboarding time &amp; 20% </a:t>
            </a:r>
            <a:br>
              <a:rPr lang="en-US" sz="1100" b="0" i="0" u="none" strike="noStrike" dirty="0">
                <a:solidFill>
                  <a:srgbClr val="3F3F3F"/>
                </a:solidFill>
                <a:effectLst/>
              </a:rPr>
            </a:b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improvement in sales velocity. Would you like to see a case study? </a:t>
            </a:r>
            <a:r>
              <a:rPr lang="en-US" sz="1100" b="0" i="0" u="none" strike="noStrike" dirty="0">
                <a:solidFill>
                  <a:srgbClr val="262626"/>
                </a:solidFill>
                <a:effectLst/>
              </a:rPr>
              <a:t> </a:t>
            </a:r>
            <a:endParaRPr lang="en-US" sz="1100" b="0" dirty="0">
              <a:effectLst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5641" y="5849437"/>
            <a:ext cx="5715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0070C0"/>
                </a:solidFill>
                <a:effectLst/>
              </a:rPr>
              <a:t>Scenario: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I already have LMS and do not need another agent.</a:t>
            </a:r>
            <a:endParaRPr lang="en-US" sz="1100" b="0" dirty="0">
              <a:effectLst/>
            </a:endParaRPr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Response: </a:t>
            </a: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Our LMS functionality is preferred 9 to 1 in a blind comparison </a:t>
            </a:r>
            <a:br>
              <a:rPr lang="en-US" sz="1100" b="0" i="0" u="none" strike="noStrike" dirty="0">
                <a:solidFill>
                  <a:srgbClr val="3F3F3F"/>
                </a:solidFill>
                <a:effectLst/>
              </a:rPr>
            </a:br>
            <a:r>
              <a:rPr lang="en-US" sz="1100" b="0" i="0" u="none" strike="noStrike" dirty="0">
                <a:solidFill>
                  <a:srgbClr val="3F3F3F"/>
                </a:solidFill>
                <a:effectLst/>
              </a:rPr>
              <a:t>study performed by Analyst  </a:t>
            </a:r>
            <a:endParaRPr lang="en-US" sz="1100" b="0" dirty="0">
              <a:effectLst/>
            </a:endParaRPr>
          </a:p>
        </p:txBody>
      </p:sp>
      <p:sp>
        <p:nvSpPr>
          <p:cNvPr id="53" name="Rectangle 52"/>
          <p:cNvSpPr/>
          <p:nvPr/>
        </p:nvSpPr>
        <p:spPr>
          <a:xfrm rot="5400000" flipH="1">
            <a:off x="11098232" y="4267863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Qualifying Questions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54" name="Rectangle 53"/>
          <p:cNvSpPr/>
          <p:nvPr/>
        </p:nvSpPr>
        <p:spPr>
          <a:xfrm rot="5400000" flipH="1">
            <a:off x="11098231" y="5848629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Objection Handling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552156" y="3619695"/>
            <a:ext cx="5715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2197AA"/>
                </a:solidFill>
                <a:effectLst/>
              </a:rPr>
              <a:t>Scenario: </a:t>
            </a:r>
            <a:r>
              <a:rPr lang="en-US" sz="1100" dirty="0">
                <a:solidFill>
                  <a:srgbClr val="3F3F3F"/>
                </a:solidFill>
              </a:rPr>
              <a:t>A customer noticed their team was generating a lot of case studies that were </a:t>
            </a:r>
            <a:br>
              <a:rPr lang="en-US" sz="1100" dirty="0">
                <a:solidFill>
                  <a:srgbClr val="3F3F3F"/>
                </a:solidFill>
              </a:rPr>
            </a:br>
            <a:r>
              <a:rPr lang="en-US" sz="1100" dirty="0">
                <a:solidFill>
                  <a:srgbClr val="3F3F3F"/>
                </a:solidFill>
              </a:rPr>
              <a:t>not being used.</a:t>
            </a:r>
            <a:endParaRPr lang="en-US" sz="1100" dirty="0"/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Question: </a:t>
            </a:r>
            <a:r>
              <a:rPr lang="en-US" sz="1100" dirty="0">
                <a:solidFill>
                  <a:srgbClr val="3F3F3F"/>
                </a:solidFill>
              </a:rPr>
              <a:t>How do you ensure your sales team has the most recent materials and knows </a:t>
            </a:r>
            <a:br>
              <a:rPr lang="en-US" sz="1100" dirty="0">
                <a:solidFill>
                  <a:srgbClr val="3F3F3F"/>
                </a:solidFill>
              </a:rPr>
            </a:br>
            <a:r>
              <a:rPr lang="en-US" sz="1100" dirty="0">
                <a:solidFill>
                  <a:srgbClr val="3F3F3F"/>
                </a:solidFill>
              </a:rPr>
              <a:t>when to use them?</a:t>
            </a:r>
            <a:endParaRPr lang="en-US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6552156" y="4382410"/>
            <a:ext cx="5715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55A8C4"/>
                </a:solidFill>
                <a:effectLst/>
              </a:rPr>
              <a:t>Scenario: </a:t>
            </a:r>
            <a:r>
              <a:rPr lang="en-US" sz="1100" dirty="0">
                <a:solidFill>
                  <a:srgbClr val="3F3F3F"/>
                </a:solidFill>
              </a:rPr>
              <a:t>Non-technical HR staff used reports from ACME  to identify areas for continuing education. </a:t>
            </a:r>
            <a:br>
              <a:rPr lang="en-US" sz="1100" dirty="0">
                <a:solidFill>
                  <a:srgbClr val="3F3F3F"/>
                </a:solidFill>
              </a:rPr>
            </a:br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Question: </a:t>
            </a:r>
            <a:r>
              <a:rPr lang="en-US" sz="1100" dirty="0">
                <a:solidFill>
                  <a:srgbClr val="3F3F3F"/>
                </a:solidFill>
              </a:rPr>
              <a:t>How does your staff monitors staff knowledge?</a:t>
            </a:r>
            <a:endParaRPr lang="en-US" sz="1100" dirty="0"/>
          </a:p>
          <a:p>
            <a:pPr algn="ctr"/>
            <a:br>
              <a:rPr lang="en-US" sz="1100" dirty="0"/>
            </a:br>
            <a:endParaRPr lang="en-US" sz="1100" b="0" dirty="0">
              <a:effectLst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552156" y="5243600"/>
            <a:ext cx="5715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4FB9C4"/>
                </a:solidFill>
                <a:effectLst/>
              </a:rPr>
              <a:t>Scenario: </a:t>
            </a:r>
            <a:r>
              <a:rPr lang="en-US" sz="1100" dirty="0">
                <a:solidFill>
                  <a:srgbClr val="3F3F3F"/>
                </a:solidFill>
              </a:rPr>
              <a:t>We are already evaluating several other vendors.</a:t>
            </a:r>
            <a:endParaRPr lang="en-US" sz="1100" dirty="0"/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Response: </a:t>
            </a:r>
            <a:r>
              <a:rPr lang="en-US" sz="1100" dirty="0">
                <a:solidFill>
                  <a:srgbClr val="3F3F3F"/>
                </a:solidFill>
              </a:rPr>
              <a:t>ACME has the only platform that delivers a unified CMS &amp; LMS system </a:t>
            </a:r>
            <a:br>
              <a:rPr lang="en-US" sz="1100" dirty="0">
                <a:solidFill>
                  <a:srgbClr val="3F3F3F"/>
                </a:solidFill>
              </a:rPr>
            </a:br>
            <a:r>
              <a:rPr lang="en-US" sz="1100" dirty="0">
                <a:solidFill>
                  <a:srgbClr val="3F3F3F"/>
                </a:solidFill>
              </a:rPr>
              <a:t>with a full money back guarantee.</a:t>
            </a:r>
            <a:endParaRPr lang="en-US" sz="1100" dirty="0"/>
          </a:p>
          <a:p>
            <a:r>
              <a:rPr lang="en-US" sz="1100" dirty="0">
                <a:solidFill>
                  <a:srgbClr val="3F3F3F"/>
                </a:solidFill>
              </a:rPr>
              <a:t> </a:t>
            </a:r>
            <a:endParaRPr lang="en-US" sz="1100" dirty="0"/>
          </a:p>
        </p:txBody>
      </p:sp>
      <p:sp>
        <p:nvSpPr>
          <p:cNvPr id="58" name="TextBox 57"/>
          <p:cNvSpPr txBox="1"/>
          <p:nvPr/>
        </p:nvSpPr>
        <p:spPr>
          <a:xfrm>
            <a:off x="6552156" y="5847497"/>
            <a:ext cx="57150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0" u="none" strike="noStrike" dirty="0">
                <a:solidFill>
                  <a:srgbClr val="4FB9C4"/>
                </a:solidFill>
                <a:effectLst/>
              </a:rPr>
              <a:t>Scenario: </a:t>
            </a:r>
            <a:r>
              <a:rPr lang="en-US" sz="1100" dirty="0">
                <a:solidFill>
                  <a:srgbClr val="3F3F3F"/>
                </a:solidFill>
              </a:rPr>
              <a:t>We don’t have budget right now</a:t>
            </a:r>
            <a:endParaRPr lang="en-US" sz="1100" dirty="0"/>
          </a:p>
          <a:p>
            <a:r>
              <a:rPr lang="en-US" sz="1200" b="1" i="0" u="none" strike="noStrike" dirty="0">
                <a:solidFill>
                  <a:srgbClr val="0C0C0C"/>
                </a:solidFill>
                <a:effectLst/>
              </a:rPr>
              <a:t>Response: </a:t>
            </a:r>
            <a:r>
              <a:rPr lang="en-US" sz="1100" b="1" dirty="0">
                <a:solidFill>
                  <a:srgbClr val="0C0C0C"/>
                </a:solidFill>
              </a:rPr>
              <a:t>: </a:t>
            </a:r>
            <a:r>
              <a:rPr lang="en-US" sz="1100" dirty="0">
                <a:solidFill>
                  <a:srgbClr val="3F3F3F"/>
                </a:solidFill>
              </a:rPr>
              <a:t>If I were to show you how ACME has an average of 3x ROI would you be </a:t>
            </a:r>
            <a:br>
              <a:rPr lang="en-US" sz="1100" dirty="0">
                <a:solidFill>
                  <a:srgbClr val="3F3F3F"/>
                </a:solidFill>
              </a:rPr>
            </a:br>
            <a:r>
              <a:rPr lang="en-US" sz="1100" dirty="0">
                <a:solidFill>
                  <a:srgbClr val="3F3F3F"/>
                </a:solidFill>
              </a:rPr>
              <a:t>willing to introduce me to the budgetary decision maker?  </a:t>
            </a:r>
            <a:endParaRPr lang="en-US" sz="1100" dirty="0"/>
          </a:p>
        </p:txBody>
      </p:sp>
      <p:sp>
        <p:nvSpPr>
          <p:cNvPr id="71" name="Rectangle 70"/>
          <p:cNvSpPr/>
          <p:nvPr/>
        </p:nvSpPr>
        <p:spPr>
          <a:xfrm flipV="1">
            <a:off x="0" y="6677527"/>
            <a:ext cx="9031266" cy="191247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8797446" y="6677527"/>
            <a:ext cx="3394554" cy="200891"/>
          </a:xfrm>
          <a:prstGeom prst="rect">
            <a:avLst/>
          </a:prstGeom>
          <a:solidFill>
            <a:srgbClr val="4FB9C4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73" name="Rectangle 72"/>
          <p:cNvSpPr/>
          <p:nvPr/>
        </p:nvSpPr>
        <p:spPr>
          <a:xfrm>
            <a:off x="8580328" y="6677527"/>
            <a:ext cx="2943616" cy="200891"/>
          </a:xfrm>
          <a:prstGeom prst="rect">
            <a:avLst/>
          </a:prstGeom>
          <a:solidFill>
            <a:srgbClr val="4FB9C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74" name="Rectangle 73"/>
          <p:cNvSpPr/>
          <p:nvPr/>
        </p:nvSpPr>
        <p:spPr>
          <a:xfrm>
            <a:off x="8329807" y="6677527"/>
            <a:ext cx="2379943" cy="200891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-1" y="5164501"/>
            <a:ext cx="600539" cy="147796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-543393" y="5643794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Objection Handling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5800967" y="3495854"/>
            <a:ext cx="613636" cy="1629585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 rot="16200000">
            <a:off x="5237500" y="4110402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Qualifying Questions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803379" y="5159771"/>
            <a:ext cx="613636" cy="1482698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2B36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 rot="16200000">
            <a:off x="5237500" y="5643794"/>
            <a:ext cx="172635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0" i="0" u="none" strike="noStrike" dirty="0">
                <a:solidFill>
                  <a:schemeClr val="bg1"/>
                </a:solidFill>
                <a:effectLst/>
              </a:rPr>
              <a:t>Objection Handling</a:t>
            </a:r>
            <a:endParaRPr lang="en-US" sz="13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05641" y="1560999"/>
            <a:ext cx="253633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Reality of current market visibility</a:t>
            </a:r>
            <a:endParaRPr lang="en-US" sz="1300" b="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102" name="Rectangle 101"/>
          <p:cNvSpPr/>
          <p:nvPr/>
        </p:nvSpPr>
        <p:spPr>
          <a:xfrm flipV="1">
            <a:off x="0" y="-17112"/>
            <a:ext cx="9031266" cy="96826"/>
          </a:xfrm>
          <a:prstGeom prst="rect">
            <a:avLst/>
          </a:prstGeom>
          <a:solidFill>
            <a:srgbClr val="1A2B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Rectangle 102"/>
          <p:cNvSpPr/>
          <p:nvPr/>
        </p:nvSpPr>
        <p:spPr>
          <a:xfrm>
            <a:off x="8797446" y="-17111"/>
            <a:ext cx="3394554" cy="101709"/>
          </a:xfrm>
          <a:prstGeom prst="rect">
            <a:avLst/>
          </a:prstGeom>
          <a:solidFill>
            <a:srgbClr val="4FB9C4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8580328" y="-17111"/>
            <a:ext cx="2943616" cy="101709"/>
          </a:xfrm>
          <a:prstGeom prst="rect">
            <a:avLst/>
          </a:prstGeom>
          <a:solidFill>
            <a:srgbClr val="4FB9C4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 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8329807" y="-17111"/>
            <a:ext cx="2379943" cy="101709"/>
          </a:xfrm>
          <a:prstGeom prst="rect">
            <a:avLst/>
          </a:prstGeom>
          <a:solidFill>
            <a:schemeClr val="accent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59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441</Words>
  <Application>Microsoft Macintosh PowerPoint</Application>
  <PresentationFormat>Widescreen</PresentationFormat>
  <Paragraphs>135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At a Glance Sales Guide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a Glance Sales Guide Template</dc:title>
  <dc:subject/>
  <dc:creator>Kompyte</dc:creator>
  <cp:keywords/>
  <dc:description/>
  <cp:lastModifiedBy>Konstantina</cp:lastModifiedBy>
  <cp:revision>23</cp:revision>
  <dcterms:created xsi:type="dcterms:W3CDTF">2019-09-12T10:29:18Z</dcterms:created>
  <dcterms:modified xsi:type="dcterms:W3CDTF">2020-02-25T11:31:31Z</dcterms:modified>
  <cp:category/>
</cp:coreProperties>
</file>